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BABD"/>
    <a:srgbClr val="F7ABAE"/>
    <a:srgbClr val="D8CDE5"/>
    <a:srgbClr val="FBE2C1"/>
    <a:srgbClr val="CAE5BF"/>
    <a:srgbClr val="90BCDD"/>
    <a:srgbClr val="F3D587"/>
    <a:srgbClr val="CAE8E4"/>
    <a:srgbClr val="11B8CE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 varScale="1">
        <p:scale>
          <a:sx n="111" d="100"/>
          <a:sy n="111" d="100"/>
        </p:scale>
        <p:origin x="1512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4D284D-FEC8-977E-A515-3482749DBAD0}"/>
              </a:ext>
            </a:extLst>
          </p:cNvPr>
          <p:cNvSpPr txBox="1"/>
          <p:nvPr/>
        </p:nvSpPr>
        <p:spPr>
          <a:xfrm>
            <a:off x="4708097" y="104672"/>
            <a:ext cx="4471415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수술 로봇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1">
              <a:spcBef>
                <a:spcPts val="0"/>
              </a:spcBef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종양 봉합 또는 제거를 위해 로봇 팔이 작동하여 최소 침습 수술을 지원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외과 의사에게 정밀도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안정성 및 향상된 시각화를 제공함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8CC21E0-D621-9430-A085-25CB1DEFBA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2" y="104672"/>
            <a:ext cx="4572000" cy="3200041"/>
          </a:xfrm>
          <a:prstGeom prst="roundRect">
            <a:avLst>
              <a:gd name="adj" fmla="val 5292"/>
            </a:avLst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D62D485-4457-46F1-4446-D67447130FAF}"/>
              </a:ext>
            </a:extLst>
          </p:cNvPr>
          <p:cNvSpPr txBox="1"/>
          <p:nvPr/>
        </p:nvSpPr>
        <p:spPr>
          <a:xfrm>
            <a:off x="4708096" y="3433647"/>
            <a:ext cx="447141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요리사 로봇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1">
              <a:spcBef>
                <a:spcPts val="0"/>
              </a:spcBef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주어진 레시피에 따라 재료를 자르는 것부터 조리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접시에 담는 것까지 음식 준비를 자동으로 해주어 일관된 음식 품질 유지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인건비 절감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더 빠른 서비스 등이 가능함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A5AC2B7-732C-C3D2-2152-EBA61310AC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" b="935"/>
          <a:stretch/>
        </p:blipFill>
        <p:spPr>
          <a:xfrm>
            <a:off x="35512" y="3553288"/>
            <a:ext cx="4572000" cy="3200041"/>
          </a:xfrm>
          <a:prstGeom prst="roundRect">
            <a:avLst>
              <a:gd name="adj" fmla="val 5292"/>
            </a:avLst>
          </a:prstGeom>
        </p:spPr>
      </p:pic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33D3F-D1CD-6B90-4DBC-302AB8DA80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ACD0C65-BE2D-7BB7-CCE7-9190B145ADFA}"/>
              </a:ext>
            </a:extLst>
          </p:cNvPr>
          <p:cNvSpPr txBox="1"/>
          <p:nvPr/>
        </p:nvSpPr>
        <p:spPr>
          <a:xfrm>
            <a:off x="4708097" y="104672"/>
            <a:ext cx="4471415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산업용 로봇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1">
              <a:spcBef>
                <a:spcPts val="0"/>
              </a:spcBef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공장에서 부품 조립이나 용접 등 반복적이고 위험한 작업을 수행하여 생산성 향상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오류 감소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작업자 안전 향상이 이루어짐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0642E488-C7DF-92E1-9EED-44945A7122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6" r="2416"/>
          <a:stretch/>
        </p:blipFill>
        <p:spPr>
          <a:xfrm>
            <a:off x="35512" y="104672"/>
            <a:ext cx="4572000" cy="3200041"/>
          </a:xfrm>
          <a:prstGeom prst="roundRect">
            <a:avLst>
              <a:gd name="adj" fmla="val 4183"/>
            </a:avLst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E8E3DC5-D428-5788-3809-465BC12E5E95}"/>
              </a:ext>
            </a:extLst>
          </p:cNvPr>
          <p:cNvSpPr txBox="1"/>
          <p:nvPr/>
        </p:nvSpPr>
        <p:spPr>
          <a:xfrm>
            <a:off x="4708096" y="3433647"/>
            <a:ext cx="447141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구조용 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족 로봇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1">
              <a:spcBef>
                <a:spcPts val="0"/>
              </a:spcBef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거친 지형을 탐색하고 센서와 카메라를 사용하여 잔해 속에서 사람의 존재를 감지함으로써 인간에게 너무 위험한 </a:t>
            </a:r>
            <a:r>
              <a:rPr lang="ko-KR" altLang="en-US" sz="26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지역에대신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접근하여 생명을 구함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0AB7E29C-222D-72A1-0C3B-F0C64108FA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4" r="7544"/>
          <a:stretch/>
        </p:blipFill>
        <p:spPr>
          <a:xfrm>
            <a:off x="35512" y="3553288"/>
            <a:ext cx="4572000" cy="3200041"/>
          </a:xfrm>
          <a:prstGeom prst="roundRect">
            <a:avLst>
              <a:gd name="adj" fmla="val 4738"/>
            </a:avLst>
          </a:prstGeom>
        </p:spPr>
      </p:pic>
    </p:spTree>
    <p:extLst>
      <p:ext uri="{BB962C8B-B14F-4D97-AF65-F5344CB8AC3E}">
        <p14:creationId xmlns:p14="http://schemas.microsoft.com/office/powerpoint/2010/main" val="1670810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B264-1536-6E81-849F-FD693DBD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38E2192-75BD-F0AA-E2BF-C56D7ED31BC6}"/>
              </a:ext>
            </a:extLst>
          </p:cNvPr>
          <p:cNvSpPr txBox="1"/>
          <p:nvPr/>
        </p:nvSpPr>
        <p:spPr>
          <a:xfrm>
            <a:off x="4708097" y="104672"/>
            <a:ext cx="4471415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구조용 </a:t>
            </a:r>
            <a:r>
              <a:rPr lang="ko-KR" altLang="en-US" sz="26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드론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로봇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1">
              <a:spcBef>
                <a:spcPts val="0"/>
              </a:spcBef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재난 지역을 공중 수색하는 </a:t>
            </a:r>
            <a:r>
              <a:rPr lang="ko-KR" altLang="en-US" sz="26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드론을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배치해 실시간 감시와 문자 전달을 제공하여 피해 및 피해 복구를 최대한 빠르게 할 수 있음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B27BF00-862C-78E3-99B8-C70571750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95" b="7007"/>
          <a:stretch/>
        </p:blipFill>
        <p:spPr>
          <a:xfrm>
            <a:off x="35512" y="104672"/>
            <a:ext cx="4572000" cy="3200041"/>
          </a:xfrm>
          <a:prstGeom prst="roundRect">
            <a:avLst>
              <a:gd name="adj" fmla="val 4182"/>
            </a:avLst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89C6894-A2D5-F094-262F-279869743FB8}"/>
              </a:ext>
            </a:extLst>
          </p:cNvPr>
          <p:cNvSpPr txBox="1"/>
          <p:nvPr/>
        </p:nvSpPr>
        <p:spPr>
          <a:xfrm>
            <a:off x="4708096" y="3433647"/>
            <a:ext cx="447141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교육용 로봇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1">
              <a:lnSpc>
                <a:spcPts val="2700"/>
              </a:lnSpc>
              <a:spcBef>
                <a:spcPts val="0"/>
              </a:spcBef>
              <a:spcAft>
                <a:spcPts val="600"/>
              </a:spcAft>
            </a:pP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학생들이 주어진 문제를 해결하는 데 활용할 수 있는 도구로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교구 로봇을 직접 조작하거나 보조 교사 로봇의 도움을 받아 복잡한 문제도 쉽게 접근하고 해결할 수 있으며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공학 기술에 대한 흥미를 높이는 동시에 개인 맞춤형 교육이 가능해짐</a:t>
            </a:r>
            <a:endParaRPr lang="en-US" altLang="ko-KR" sz="24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538FFD04-5639-C01E-47E2-C00749F305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4" r="6344"/>
          <a:stretch/>
        </p:blipFill>
        <p:spPr>
          <a:xfrm>
            <a:off x="35512" y="3553288"/>
            <a:ext cx="4572000" cy="3200041"/>
          </a:xfrm>
          <a:prstGeom prst="roundRect">
            <a:avLst>
              <a:gd name="adj" fmla="val 4460"/>
            </a:avLst>
          </a:prstGeom>
        </p:spPr>
      </p:pic>
    </p:spTree>
    <p:extLst>
      <p:ext uri="{BB962C8B-B14F-4D97-AF65-F5344CB8AC3E}">
        <p14:creationId xmlns:p14="http://schemas.microsoft.com/office/powerpoint/2010/main" val="2067910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295</TotalTime>
  <Words>159</Words>
  <Application>Microsoft Office PowerPoint</Application>
  <PresentationFormat>화면 슬라이드 쇼(4:3)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30</cp:revision>
  <dcterms:created xsi:type="dcterms:W3CDTF">2024-11-29T07:51:56Z</dcterms:created>
  <dcterms:modified xsi:type="dcterms:W3CDTF">2025-02-27T12:31:02Z</dcterms:modified>
</cp:coreProperties>
</file>